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9"/>
  </p:notesMasterIdLst>
  <p:sldIdLst>
    <p:sldId id="256" r:id="rId2"/>
    <p:sldId id="258" r:id="rId3"/>
    <p:sldId id="269" r:id="rId4"/>
    <p:sldId id="271" r:id="rId5"/>
    <p:sldId id="260" r:id="rId6"/>
    <p:sldId id="259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F81CA-6E1A-44FC-A1CF-7B7CB51FF97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54EB9-7D9D-456B-A61B-74A1DE7A87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84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4DF3-5A4A-426A-9D82-BF685C1B06F1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1BCE-A65A-4CF8-A8D5-2EC7D7BA10C7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9EA5-00F9-4613-A6E0-CBC07B0C67CA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29F1-2EA3-4C5E-B86B-597CA4CCCB13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C839-CF5B-45F1-8899-EE4EDBA6C151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A30A4A2-4C29-4B80-A6D3-8CB717EC666B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C97E-1E8E-461B-9C79-BEBAE22384C0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7951-9E60-45F1-9671-EE5D81E99CDB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D553-77BF-4759-814A-A72D94B365F3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A2D5-561D-4522-9321-1D35BAE77656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A8C843-7B99-405D-8B15-AA8FE21FB8EF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2B0A257-8303-44F2-86CB-405987B9C357}" type="datetime1">
              <a:rPr lang="ru-RU" smtClean="0"/>
              <a:pPr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3857628"/>
            <a:ext cx="7772400" cy="18722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конструирования и реализации программы дополнительного профессионального образования «Путевка в жизнь» по компетенции «Лабораторный химический анализ» в ГБПОУ МО «Гидрометеорологический техникум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F:\DA99E4B1-E342-4C81-ADCE-6B40A093577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4848" y="5063144"/>
            <a:ext cx="1643074" cy="123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0298" y="285728"/>
            <a:ext cx="6120680" cy="157163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Министерство образования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Московской области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профессиональное образовательное учреждение МО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«Гидрометеорологический техникум»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&#10;            МГМ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257174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«ЛУЧШИЕ ПРАКТИКИ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МЕТОДИЧЕСКИХ РАЗРАБОТОК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СРЕДНЕГО ПРОФЕССИОНАЛЬНОГО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2019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Шенцева Наталья Александровна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преподаватель ГБПОУ МО «Гидрометеорологический техникум»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143248"/>
            <a:ext cx="821537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 №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«Методическое сопровождение конструирования и реализации в организации СПО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профессионального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обучения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дополнительного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профессионального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образования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использованием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технологий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30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/>
              <a:t>Требование </a:t>
            </a:r>
            <a:r>
              <a:rPr lang="ru-RU" sz="2200" dirty="0"/>
              <a:t>работодателя состоит в том, чтобы молодые профессионалы обладали высоким уровнем навыков, а период адаптации и обучения на рабочем месте сводился к минимальному. Владение современными технологиями, знание актуальной приборной базы, умение работать в условиях конкурентной среды и готовность демонстрировать свои навыки в состоянии оценки являются неотъемлемыми компетенциями востребованного сотрудника химической лаборатории.  Такой уровень подготовки может быть обеспечен при соответствии получаемых профессий стандартам мирового профессионального сообщества </a:t>
            </a:r>
            <a:r>
              <a:rPr lang="en-US" sz="2200" dirty="0"/>
              <a:t>World skills</a:t>
            </a:r>
            <a:r>
              <a:rPr lang="ru-RU" sz="2200" dirty="0"/>
              <a:t>, следовательно актуальность реализации данной программы подтверждается современными требованиями представителя заказчика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645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Данная учебная программа проходит согласование с Управление экологии и природопользования Администрации Городского округа Балашиха, главный эксперт отдела природопользования и ФГБОУ ВО «Российский государственный аграрный заочный университет, доктор сельскохозяйственных наук, профессор кафедры агрохимии, защиты растений и химии им. А.С. </a:t>
            </a:r>
            <a:r>
              <a:rPr lang="ru-RU" dirty="0" err="1"/>
              <a:t>Гузея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8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040188" cy="732974"/>
          </a:xfrm>
        </p:spPr>
        <p:txBody>
          <a:bodyPr/>
          <a:lstStyle/>
          <a:p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Условия реализации программы</a:t>
            </a:r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558280" cy="4197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Практической значимостью данной разработки можно быть использована в учебных учреждениях, ставящих перед собой задачи адаптировать программу под стандарты сообщества профессионалов.</a:t>
            </a:r>
          </a:p>
          <a:p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Основными условием реализации программы является оснащенная современной приборной базой лаборатория и педагоги, имеющие специальное образование и опыт работы в реальном секторе производства.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49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 рабочей программы и содержание модулей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414264" cy="4681728"/>
          </a:xfrm>
        </p:spPr>
        <p:txBody>
          <a:bodyPr>
            <a:normAutofit fontScale="70000" lnSpcReduction="20000"/>
          </a:bodyPr>
          <a:lstStyle/>
          <a:p>
            <a:r>
              <a:rPr lang="ru-RU" sz="2700" dirty="0"/>
              <a:t>Объем  программы профессионального обучения, реализуемой на базе ПОО,  по профессии или должности служащего: 2 года - 216 академических часов.</a:t>
            </a:r>
          </a:p>
          <a:p>
            <a:r>
              <a:rPr lang="ru-RU" sz="2700" dirty="0"/>
              <a:t>Обучение осуществляется с учетом  требований профессионального стандарта </a:t>
            </a:r>
            <a:r>
              <a:rPr lang="ru-RU" sz="2700" u="sng" dirty="0"/>
              <a:t>16.063</a:t>
            </a:r>
            <a:r>
              <a:rPr lang="ru-RU" sz="2700" dirty="0"/>
              <a:t> </a:t>
            </a:r>
            <a:r>
              <a:rPr lang="ru-RU" sz="2700" u="sng" dirty="0"/>
              <a:t>«Специалист по химическому анализу воды в системах водоснабжения, водоотведения, теплоснабжения»  </a:t>
            </a:r>
            <a:endParaRPr lang="ru-RU" sz="2700" dirty="0"/>
          </a:p>
          <a:p>
            <a:r>
              <a:rPr lang="ru-RU" sz="2700" dirty="0"/>
              <a:t>Квалификация, присваиваемая выпускникам образовательной </a:t>
            </a:r>
            <a:r>
              <a:rPr lang="ru-RU" sz="2700" dirty="0" smtClean="0"/>
              <a:t>программы: </a:t>
            </a:r>
            <a:r>
              <a:rPr lang="ru-RU" sz="2700" u="sng" dirty="0" smtClean="0"/>
              <a:t>Лаборант </a:t>
            </a:r>
            <a:r>
              <a:rPr lang="ru-RU" sz="2700" u="sng" dirty="0"/>
              <a:t>химического анализа - пробоотборщик</a:t>
            </a:r>
            <a:endParaRPr lang="ru-RU" sz="2700" dirty="0"/>
          </a:p>
          <a:p>
            <a:endParaRPr lang="ru-RU" dirty="0"/>
          </a:p>
        </p:txBody>
      </p:sp>
      <p:pic>
        <p:nvPicPr>
          <p:cNvPr id="1026" name="Picture 2" descr="F:\B8454679-F7C4-40C3-8E9E-2672517AB0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5201" y="1977607"/>
            <a:ext cx="5094712" cy="38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4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освоения программы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8173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На сегодняшний момент по программе обучается 50 человек на втором году обучения и зачислены 20 человек на первый год обучения.</a:t>
            </a:r>
          </a:p>
          <a:p>
            <a:r>
              <a:rPr lang="ru-RU" sz="5600" dirty="0"/>
              <a:t>	Успешно прошли и получили сертификаты за первый и второй модуль 50 человек, что составило 100% обучающихся по программе. </a:t>
            </a:r>
          </a:p>
          <a:p>
            <a:r>
              <a:rPr lang="ru-RU" sz="5600" dirty="0"/>
              <a:t>	После первого года обучения количественный состав обучающихся сохраняется в составе 50-ти человек, что составляет 100% обучающихся по программе.</a:t>
            </a:r>
          </a:p>
          <a:p>
            <a:r>
              <a:rPr lang="ru-RU" sz="5600" dirty="0"/>
              <a:t>	В данном учебном году, обучающиеся по программе станут участниками отборочных соревнований на областной чемпионат молодых профессионалов по стандартам </a:t>
            </a:r>
            <a:r>
              <a:rPr lang="en-US" sz="5600" dirty="0"/>
              <a:t>World skills</a:t>
            </a:r>
            <a:r>
              <a:rPr lang="ru-RU" sz="5600" dirty="0"/>
              <a:t>.</a:t>
            </a:r>
          </a:p>
          <a:p>
            <a:r>
              <a:rPr lang="ru-RU" sz="5600" dirty="0"/>
              <a:t>	Получены исключительно положительные отзывы со стороны школ, родителей и самих обучающихся.</a:t>
            </a:r>
          </a:p>
          <a:p>
            <a:r>
              <a:rPr lang="ru-RU" sz="5600" dirty="0"/>
              <a:t>	Часть, обучающихся становятся студентами техникума по программе «Рациональное использование </a:t>
            </a:r>
            <a:r>
              <a:rPr lang="ru-RU" sz="5600" dirty="0" err="1" smtClean="0"/>
              <a:t>природохозяйственных</a:t>
            </a:r>
            <a:r>
              <a:rPr lang="ru-RU" sz="5600" dirty="0" smtClean="0"/>
              <a:t> </a:t>
            </a:r>
            <a:r>
              <a:rPr lang="ru-RU" sz="5600" dirty="0"/>
              <a:t>комплексов», что говорит о </a:t>
            </a:r>
            <a:r>
              <a:rPr lang="ru-RU" sz="5600" dirty="0" err="1"/>
              <a:t>профориентационной</a:t>
            </a:r>
            <a:r>
              <a:rPr lang="ru-RU" sz="5600" dirty="0"/>
              <a:t> составляющей программы.</a:t>
            </a:r>
          </a:p>
          <a:p>
            <a:endParaRPr lang="ru-RU" dirty="0"/>
          </a:p>
        </p:txBody>
      </p:sp>
      <p:pic>
        <p:nvPicPr>
          <p:cNvPr id="2050" name="Picture 2" descr="F:\P0umngziOt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022" y="2060848"/>
            <a:ext cx="4104461" cy="30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07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F:\DB326286-166C-43CE-ABCA-B1853715377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934" y="2138433"/>
            <a:ext cx="4653134" cy="34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RhGgiPjZSK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5004"/>
            <a:ext cx="3456384" cy="46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192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540</TotalTime>
  <Words>332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                Тема: «Методическое сопровождение конструирования и реализации программы дополнительного профессионального образования «Путевка в жизнь» по компетенции «Лабораторный химический анализ» в ГБПОУ МО «Гидрометеорологический техникум»» </vt:lpstr>
      <vt:lpstr>Актуальность работы</vt:lpstr>
      <vt:lpstr>Обоснование</vt:lpstr>
      <vt:lpstr>Слайд 4</vt:lpstr>
      <vt:lpstr>Описание рабочей программы и содержание модулей</vt:lpstr>
      <vt:lpstr>Итоги освоения программы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методист</cp:lastModifiedBy>
  <cp:revision>21</cp:revision>
  <dcterms:created xsi:type="dcterms:W3CDTF">2019-09-03T19:15:25Z</dcterms:created>
  <dcterms:modified xsi:type="dcterms:W3CDTF">2019-09-06T13:17:09Z</dcterms:modified>
</cp:coreProperties>
</file>