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69" r:id="rId2"/>
    <p:sldId id="270" r:id="rId3"/>
    <p:sldId id="291" r:id="rId4"/>
    <p:sldId id="292" r:id="rId5"/>
    <p:sldId id="29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8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4" r:id="rId3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45144-5512-48AD-9791-BB775D58AF1D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AC8E9-4979-481D-A2FA-5BDF73FA3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iki/File:Russian_Global_Open_Educational_Resources_(OER)_Logo.svg?uselang=r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A6%D0%B8%D1%84%D1%80%D0%BE%D0%B2%D1%8B%D0%B5_%D1%80%D0%B5%D1%81%D1%83%D1%80%D1%81%D1%8B&amp;action=edit&amp;redlink=1" TargetMode="External"/><Relationship Id="rId3" Type="http://schemas.openxmlformats.org/officeDocument/2006/relationships/hyperlink" Target="https://ru.wikipedia.org/wiki/%D0%9F%D1%80%D0%B5%D0%BF%D0%BE%D0%B4%D0%B0%D0%B2%D0%B0%D0%BD%D0%B8%D0%B5" TargetMode="External"/><Relationship Id="rId7" Type="http://schemas.openxmlformats.org/officeDocument/2006/relationships/hyperlink" Target="https://ru.wikipedia.org/wiki/%D0%90%D0%B2%D1%82%D0%BE%D1%80%D1%81%D0%BA%D0%BE%D0%B5_%D0%BF%D1%80%D0%B0%D0%B2%D0%BE" TargetMode="External"/><Relationship Id="rId2" Type="http://schemas.openxmlformats.org/officeDocument/2006/relationships/hyperlink" Target="https://ru.wikipedia.org/w/index.php?title=%D0%A6%D0%B8%D1%84%D1%80%D0%BE%D0%B2%D1%8B%D0%B5_%D0%BC%D0%B0%D1%82%D0%B5%D1%80%D0%B8%D0%B0%D0%BB%D1%8B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2%D0%BA%D1%80%D1%8B%D1%82%D0%B0%D1%8F_%D0%BB%D0%B8%D1%86%D0%B5%D0%BD%D0%B7%D0%B8%D1%8F" TargetMode="External"/><Relationship Id="rId5" Type="http://schemas.openxmlformats.org/officeDocument/2006/relationships/hyperlink" Target="https://ru.wikipedia.org/wiki/%D0%98%D1%81%D1%81%D0%BB%D0%B5%D0%B4%D0%BE%D0%B2%D0%B0%D0%BD%D0%B8%D0%B5" TargetMode="External"/><Relationship Id="rId4" Type="http://schemas.openxmlformats.org/officeDocument/2006/relationships/hyperlink" Target="https://ru.wikipedia.org/wiki/%D0%9E%D0%B1%D1%83%D1%87%D0%B5%D0%BD%D0%B8%D0%B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.edu.ru/default.asp" TargetMode="External"/><Relationship Id="rId3" Type="http://schemas.openxmlformats.org/officeDocument/2006/relationships/hyperlink" Target="http://www.rsr-olymp.ru/splash/" TargetMode="External"/><Relationship Id="rId7" Type="http://schemas.openxmlformats.org/officeDocument/2006/relationships/hyperlink" Target="http://school-collection.edu.ru/" TargetMode="External"/><Relationship Id="rId2" Type="http://schemas.openxmlformats.org/officeDocument/2006/relationships/hyperlink" Target="http://catalog.io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cior.edu.ru/" TargetMode="External"/><Relationship Id="rId5" Type="http://schemas.openxmlformats.org/officeDocument/2006/relationships/hyperlink" Target="http://window.edu.ru/library?p_rubr=2.1" TargetMode="External"/><Relationship Id="rId4" Type="http://schemas.openxmlformats.org/officeDocument/2006/relationships/hyperlink" Target="http://www.edu.r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chalka.com/" TargetMode="External"/><Relationship Id="rId3" Type="http://schemas.openxmlformats.org/officeDocument/2006/relationships/hyperlink" Target="http://www.eorhelp.ru/node/337" TargetMode="External"/><Relationship Id="rId7" Type="http://schemas.openxmlformats.org/officeDocument/2006/relationships/hyperlink" Target="http://nadya716.ucoz.ru/" TargetMode="External"/><Relationship Id="rId2" Type="http://schemas.openxmlformats.org/officeDocument/2006/relationships/hyperlink" Target="http://www.openclass.ru/node/23400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portal.ru/" TargetMode="External"/><Relationship Id="rId5" Type="http://schemas.openxmlformats.org/officeDocument/2006/relationships/hyperlink" Target="http://nsportal.ru/nachalnaya-shkola/" TargetMode="External"/><Relationship Id="rId10" Type="http://schemas.openxmlformats.org/officeDocument/2006/relationships/hyperlink" Target="http://nsc.1september.ru/" TargetMode="External"/><Relationship Id="rId4" Type="http://schemas.openxmlformats.org/officeDocument/2006/relationships/hyperlink" Target="http://eor-np.ru/node/880" TargetMode="External"/><Relationship Id="rId9" Type="http://schemas.openxmlformats.org/officeDocument/2006/relationships/hyperlink" Target="http://www.uroki.net/docnach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altay/212783/2a0000015e61371a51c473104039d941664a/X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642195" cy="560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3504" y="5072074"/>
            <a:ext cx="37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Иванова Людмила Геннадьевна,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методист ГБПОУ МО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Гидрометеорологический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техникум</a:t>
            </a:r>
            <a:r>
              <a:rPr lang="ru-RU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1484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Виды ЭУИ по представлению содержания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/>
            <a:r>
              <a:rPr lang="ru-RU" sz="7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Электронная библиотека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распределенная информационная система, позволяющая надежно сохранять и эффективно использовать разнородные коллекции электронных документов (электронные издания, содержащие произведения литературы, справочники и т.д.)</a:t>
            </a:r>
          </a:p>
          <a:p>
            <a:pPr lvl="0"/>
            <a:r>
              <a:rPr lang="ru-RU" sz="7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Библиотека электронных наглядных пособий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пособие, в котором содержание передается при помощи набора мультимедиа компонентов, отображающих объекты, процессы, явления в данной предметной области.</a:t>
            </a:r>
          </a:p>
          <a:p>
            <a:pPr lvl="0"/>
            <a:r>
              <a:rPr lang="ru-RU" sz="7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Электронная энциклопедия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пособие, содержащее огромное количество информации по различным направлениям, охватывающим определенные области знаний. Издания снабжены обилием иллюстраций, видео- и аудио- фрагментами, анимациями и трехмерными моделями.</a:t>
            </a:r>
          </a:p>
          <a:p>
            <a:pPr lvl="0"/>
            <a:r>
              <a:rPr lang="ru-RU" sz="7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Репетиторы, тренажеры, практикумы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учебно-методические комплексы, позволяющий самостоятельно подготовиться к занятиям, экзаменам, объективно оценить свои знания.</a:t>
            </a:r>
          </a:p>
          <a:p>
            <a:pPr lvl="0"/>
            <a:r>
              <a:rPr lang="ru-RU" sz="7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Мультимедийные учебники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программно-методический комплекс, обеспечивающий возможность самостоятельного или при участии преподавателя усвоения учебного курса или его большого раздела с помощью компьютера.</a:t>
            </a:r>
          </a:p>
          <a:p>
            <a:pPr lvl="0"/>
            <a:r>
              <a:rPr lang="ru-RU" sz="7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Виртуальные лаборатории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представляет собой обучающий комплекс, позволяет осуществлять предметные эксперименты, в том числе те, проведение которых в условиях аудитории затруднено, требует дополнительного оборудования либо является слишком дорогостоящим.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ЦОР, как активной формы работы на различных 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этапах урока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91264" cy="5429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ЦОР для актуализации знаний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тесты</a:t>
            </a: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ЦОР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ЦОР на этапе объяснения нового материала.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учебники;</a:t>
            </a: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Мультимедийные презентации;</a:t>
            </a: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 видеофильмы.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ЦОР для контроля и оценки знаний, умений и навыков.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тренажёры.</a:t>
            </a: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аттестации используется, как традиционная форма, так и компьютерный вариант (с использованием подготовленных при помощи системы ЦОР контрольных работ и тестов).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ЦОР для подготовки домашнего задания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задания</a:t>
            </a: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Рефераты, доклады</a:t>
            </a: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pPr lvl="0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Самообучение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8119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продуктивного общения в условиях учебного процесса, в той или иной мере приближенных к реальным условиям; 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умения аргументировать свою точку зрения, формулировать и излагать свои мысли; 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способности анализировать ситуации, выделять причины их возникновения, находить средства и способы их разрешения; 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 твердости, необходимой для защиты своих позиций перед другими;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процессов внимания, памяти, мышления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8573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активных методов обучения в сочетании с использованием ресурсов способствует достижению следующих развивающих целей: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усская версия Глобального логотипа Open Educational Resources.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7888390" cy="537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Открытые образовательные ресурсы</a:t>
            </a:r>
            <a:r>
              <a:rPr lang="ru-RU" dirty="0" smtClean="0"/>
              <a:t>, </a:t>
            </a:r>
            <a:r>
              <a:rPr lang="ru-RU" b="1" dirty="0" smtClean="0"/>
              <a:t>ООР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5072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" tooltip="Цифровые материалы (страница отсутствует)"/>
              </a:rPr>
              <a:t>цифровые материалы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которые могут быть повторно использованы для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 tooltip="Преподавание"/>
              </a:rPr>
              <a:t>преподавания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4" tooltip="Обучение"/>
              </a:rPr>
              <a:t>обучения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5" tooltip="Исследование"/>
              </a:rPr>
              <a:t>исследований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прочего, которые сделаны доступными с помощью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6" tooltip="Открытая лицензия"/>
              </a:rPr>
              <a:t>открытых лицензий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которые позволяют пользователям материалов то, что не было бы просто разрешено согласно одному лишь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7" tooltip="Авторское право"/>
              </a:rPr>
              <a:t>авторскому праву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ООР включают в себя различные виды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8" tooltip="Цифровые ресурсы (страница отсутствует)"/>
              </a:rPr>
              <a:t>цифровых ресурсов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Обучающий контент включает в себя курсы, материалы курсов, содержание модулей, учебные объекты, коллекции и журналы. Ресурсы реализации включают в себя лицензии на интеллектуальную собственность, которые управляют открытой публикации материалов, принципы разработки и локализацию контента. Они также включают в себя материалы о передовом опыте, такие как рассказы, публикации, техники, методы, процессы, стимулы и распространение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Современные ЭОР способны обеспечить: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50720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поддержку всех этапов образовательного процесса - получение информации, практические занятия, аттестацию или контроль учебных достижений;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расширение сектора самостоятельной учебной работы;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изменение ролей преподавателя (поддержка учебного процесса и его координация) и студентов (активная вовлеченность в учебный процесс);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ощущение способности управлять ходом событий и чувство ответственности за получаемый результат;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переход студента от пассивного восприятия представленной информации к активному участию в образовательном процессе;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реализацию принципиально новых форм и методов обучения, в том числе самостоятельного индивидуализированного обучения.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Категории ЭОР: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50720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ресурсы федеральных образовательных порталов, предназначенные для некоммерческого использования в системе образования Российской Федерации;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ресурсы коммерческих образовательных порталов и учебные электронные издания на CD, приобретаемые ОУ для комплектации медиатек на собственные средства;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ресурсы региональных образовательных порталов;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ресурсы, разработанные преподавателями (личные сайты различного назначения: классные, предметные и т.д.).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федеральным образовательным порталом является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http://www.edu.ru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44523" cy="51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ЕДИНАЯ КОЛЛЕКЦИЯ ЦИФРОВЫХ ОБРАЗОВАТЕЛЬНЫХ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7360" r="16145"/>
          <a:stretch>
            <a:fillRect/>
          </a:stretch>
        </p:blipFill>
        <p:spPr bwMode="auto">
          <a:xfrm>
            <a:off x="357158" y="289158"/>
            <a:ext cx="8429683" cy="635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45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Тематический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Совет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марта 2018 года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«Электронное обучение как средство реализации образовательной программы»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642918"/>
          <a:ext cx="8215370" cy="58242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7685"/>
                <a:gridCol w="4107685"/>
              </a:tblGrid>
              <a:tr h="680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ресурсы сети Интернет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  </a:t>
                      </a:r>
                      <a:r>
                        <a:rPr lang="ru-RU" sz="2000" dirty="0">
                          <a:hlinkClick r:id="rId2"/>
                        </a:rPr>
                        <a:t>http://catalog.iot.ru/</a:t>
                      </a:r>
                      <a:endParaRPr lang="ru-RU" sz="20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80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 совет олимпиад школьников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hlinkClick r:id="rId3"/>
                        </a:rPr>
                        <a:t>http://www.rsr-olymp.ru/splash/</a:t>
                      </a:r>
                      <a:endParaRPr lang="ru-RU" sz="20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80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портал «Российское образование»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hlinkClick r:id="rId4"/>
                        </a:rPr>
                        <a:t>http://www.edu.ru/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80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Единое окно доступа к электронным ресурсам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hlinkClick r:id="rId5"/>
                        </a:rPr>
                        <a:t>http://window.edu.ru/library?p_rubr=2.1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21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центр информационно-образовательных ресурсов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hlinkClick r:id="rId6"/>
                        </a:rPr>
                        <a:t>http://fcior.edu.ru/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80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Единая коллекция ЦОР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hlinkClick r:id="rId7"/>
                        </a:rPr>
                        <a:t>http://school-collection.edu.ru/</a:t>
                      </a:r>
                      <a:endParaRPr lang="ru-RU" sz="20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18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 общеобразовательный портал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hlinkClick r:id="rId8"/>
                        </a:rPr>
                        <a:t>http://www.school.edu.ru/default.asp</a:t>
                      </a:r>
                      <a:endParaRPr lang="ru-RU" sz="2000" dirty="0"/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80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Каталог учебников, оборудования электронных ресурсов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http://ndce.edu.ru/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500042"/>
          <a:ext cx="8643998" cy="5940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21999"/>
                <a:gridCol w="4321999"/>
              </a:tblGrid>
              <a:tr h="868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класс сетевые образовательные сообщества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http://www.openclass.ru/node/234008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ЭОР начальная школа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http://www.eorhelp.ru/node/337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ЭОР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http://eor-np.ru/node/880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68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сеть работников образования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nsportal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http://nsportal.ru/nachalnaya-shkola/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Учительский портал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http://www.uchportal.ru/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Школьные годы чудесные…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http://nadya716.ucoz.ru/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Nachalka.com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http://www.nachalka.com/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68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UROKI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все для учителя, всё бесплатно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http://www.uroki.net/docnach.htm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для учителя «Я иду на урок»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http://nsc.1september.ru/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3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Педсовет.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http://pedsovet.org/first-teacher/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642918"/>
            <a:ext cx="69294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Древняя китайская пословица гласит: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«Расскажи мне, и я забуду,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покажи мне, и я запомню,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дай мне попробовать, и я научусь».</a:t>
            </a:r>
            <a:endParaRPr lang="ru-RU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42844" y="642919"/>
            <a:ext cx="8858312" cy="56816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Методическая тема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2018-2019 учебный год: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«Развитие цифровой образовательной 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среды»</a:t>
            </a:r>
          </a:p>
          <a:p>
            <a:pPr algn="ctr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2017-2022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 модель цифровой образовательной среды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выбранной темы: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использование в учебном образовательном процессе цифрового образовательного ресурса позволяет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повысить интерес к обучению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оказывает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помощь в усвоении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учебного материала, а так же обеспечивает комплексное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информационных технологий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другими учебными предметами.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i="1" dirty="0" smtClean="0"/>
              <a:t>		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«Повышение качества знаний студентов посредством внедрения в учебный процесс цифровых образовательных ресурсов»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значимость заявленной проблемы для техникума;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научно-исследовательский, творческий подход к проблеме;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ориентация на педагогическую практику;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интерактивность;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личностно-ориентированный подход в выборе содержания,  форм и методов обучения.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 по организации работы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единой методической темой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педагогического коллектива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Работа коллектива над единой методической темой предполагает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систематическую коллективную и индивидуальную деятельность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педагогических кадров, основанную на достижениях науки и передового педагогического опыта и на конкретном анализе образовательного процесса техникума, направленную на  всестороннее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профессионального мастерства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каждого педагога,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и повышение творческого потенциала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педагогического коллектива в целом, а в конечном счете на совершенствование образовательного процесса, достижения оптимального уровня образования, воспитания и развития конкретных студентов.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работы: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информационно-аналитический;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моделирующий;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проектирующий;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внедренческий;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рефлексия.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250033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Основной задачей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методической службы в этом направлении является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организация работы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педагогического коллектива в едином творческом пространстве,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объединенном общей целью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работы над единой методической темой.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401080" cy="38576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1. Комплексный мониторинг состояния электронной образовательной среды техникума.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2. Изучение проблемы развития электронной образовательной среды.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3. Анализ особенностей электронной образовательной среды и разработка рекомендаций по индивидуальной работе с ЭОР.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Электронное обучение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429684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потребности в педагогической деятельности привели к появлению различных инноваций, одной из которых является электронное обучение.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Национальная доктрина образования в Российской Федерации, определяющая цели государственной политики в области образования, ожидаемые результаты развития системы образования на период до 2025 года, одним из приоритетных направлений выделяет  развитие электронного обучения.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первом этапе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осуществляется большая организационная работа: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изучение документации, методической литературы;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выбор тематики работы методической службы;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определение состава проблемных и творческих групп педагогов;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определение тематики педсоветов и семинаров-практикумов;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обзор-презентация литературы по методике самообразования;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пропаганда материалов и разъяснение преимуществ новых подходов и методов;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разработка индивидуальных тем самообразования;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составление плана-графика контроля.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втором этапе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осуществляется оказание помощи по внедрению новых идей: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практическое обучение педагогов по использованию рекомендаций;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апробация новых методов и приемов членами творческих проблемных групп;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новые формы повышения квалификации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организационно-деятельностные игры, круглые столы, коллективное обсуждение докладов, выступлений, опережающее моделирование уроков, дел и т.д.);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реализация плана-графика контроля ( изучение уровня внедрения новых подходов и путей реализации темы в опыте работы).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Третий этап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включает в себя сбор и обработку полученной информации: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сбор обработанной информации;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обработка информации для дальнейшего управления;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принятие конкретных решений и разработка конкретных рекомендаций на основе полученной информации;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реализация плана-графика контрольных мероприятий ( открытое мероприятие, подготовленное членами творческих групп).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Четвертый этап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состоит из обобщения и оценки результатов опыта с учетом мастерства педагогов. На этом этапе ( по группам , с учетом возможностей и профессионального мастерства) идет активное внедрение результатов педагогических исследований, использование передового опыта коллег, опыта работы проблемных творческих групп.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этот период используются следующие виды работы: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творческие отчеты;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проведение максимального количества открытых уроков и мероприятий;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оформление выставки, лаборатории, материалов, наработанных педагогами;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самообобщение опыта и рецензирование его руководителями техникума, коллегами;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индивидуальная работа ( организация стажировок, школы ППО, тематические консультации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Пятый этап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заключительная работа над темой включает: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анализ работы педагогического коллектива над научно-методической темой ( педсовет, научно-практическая конференция, расширенная методическая комиссия);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организация тематических выставок;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оценка уровня профессионального мастерства педагогов;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сбор и накопление материалов из опыта работы педагогов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картотека педагогической, методической литературы, образцы планов самообразования и конспекты-разработки открытых уроков и мероприятий). Собранный материал является содержанием методического кабинета;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определение перспектив дальнейшего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439424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Успехов </a:t>
            </a:r>
            <a:b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b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работе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57166"/>
            <a:ext cx="82868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электронное обучение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трактуется как образовательный процесс, который отличается систематическим и интенсивным применением современных информационных технологий и средств вычислительной техники; образует единый синонимический ряд с такими терминами как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дистанционное, мультимедийное, компьютерное, виртуальное, онлайновое, Web-ориентированное, кибернетическое образование и др.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Специалисты описывают многочисленные преимущества электронной технологии обучения: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‒ высокую интерактивность,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‒ удаленность,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‒ массовость,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‒ доступ к электронным материалам,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‒ создание единой образовательной среды.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Какие изменения вносит ЦОР в учебный процесс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5721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Повышает эффективность учебного процесса за счёт внесения разнообразия на разных этапах урока.</a:t>
            </a:r>
          </a:p>
          <a:p>
            <a:pPr lvl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Даёт богатый дополнительный материал для подготовки к уроку преподавателю и обучающимся.</a:t>
            </a:r>
          </a:p>
          <a:p>
            <a:pPr lvl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показать некоторые процессы в динамике (видеофрагменты, анимация).</a:t>
            </a:r>
          </a:p>
          <a:p>
            <a:pPr lvl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Усиливает наглядность. </a:t>
            </a:r>
          </a:p>
          <a:p>
            <a:pPr lvl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Вместо старых таблиц - «культурное» изображение.</a:t>
            </a:r>
          </a:p>
          <a:p>
            <a:pPr lvl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объектов, которые другим способом показать нельзя.</a:t>
            </a:r>
          </a:p>
          <a:p>
            <a:pPr lvl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Качественное закрепление и отработка навыков у большого числа обучающихся при использовании локальной сети.</a:t>
            </a:r>
          </a:p>
          <a:p>
            <a:pPr lvl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Повышает интерес обучающихся, особенно интерактивные объекты. </a:t>
            </a:r>
          </a:p>
          <a:p>
            <a:pPr lvl="0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Освобождает преподавателя от функций лектора (передатчика теоретической информации).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Классификация Цифровых образовательных ресурсов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works.doklad.ru/images/BBDTViGGwDg/6c82e28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560840" cy="38884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Виды ЦОР по образовательно-методическим функциям.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Электронные учебники: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Прототипы традиционных учебников;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оригинальные электронные учебники; предметные обучающие системы; предметные обучающие среды.</a:t>
            </a:r>
          </a:p>
          <a:p>
            <a:pPr lvl="0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Электронные учебные пособия: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Репетиторы; тренажеры; обучающие; обучающие – контролирующие; игровые; интерактивные; предметные коллекции; справочники, и словари; практические и лабораторные.</a:t>
            </a:r>
          </a:p>
          <a:p>
            <a:pPr lvl="0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Электронные учебно-методические комплексы (УМК):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Предметные миры; программно-методические комплексы; предметные учебно-методические среды; инновационные УМК.</a:t>
            </a:r>
          </a:p>
          <a:p>
            <a:pPr lvl="0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Электронные издания контроля: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Тесты; тестовые задания; методические рекомендации по тестированию;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инструментальные средства.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Классификация электронных учебных изданий (ЭУИ)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orks.doklad.ru/images/BBDTViGGwDg/4679ae5c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00239"/>
            <a:ext cx="7776864" cy="432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1192</Words>
  <Application>Microsoft Office PowerPoint</Application>
  <PresentationFormat>Экран (4:3)</PresentationFormat>
  <Paragraphs>195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Тематический  Педагогический Совет  1 марта 2018 года</vt:lpstr>
      <vt:lpstr>Электронное обучение</vt:lpstr>
      <vt:lpstr>Слайд 4</vt:lpstr>
      <vt:lpstr>Слайд 5</vt:lpstr>
      <vt:lpstr>          Какие изменения вносит ЦОР в учебный процесс</vt:lpstr>
      <vt:lpstr>Классификация Цифровых образовательных ресурсов</vt:lpstr>
      <vt:lpstr>     Виды ЦОР по образовательно-методическим функциям.</vt:lpstr>
      <vt:lpstr>Классификация электронных учебных изданий (ЭУИ)</vt:lpstr>
      <vt:lpstr>  Виды ЭУИ по представлению содержания</vt:lpstr>
      <vt:lpstr>         Использование ЦОР, как активной формы работы на различных  этапах урока</vt:lpstr>
      <vt:lpstr>                  Использование активных методов обучения в сочетании с использованием ресурсов способствует достижению следующих развивающих целей: </vt:lpstr>
      <vt:lpstr>Слайд 13</vt:lpstr>
      <vt:lpstr>Открытые образовательные ресурсы, ООР</vt:lpstr>
      <vt:lpstr>Современные ЭОР способны обеспечить:</vt:lpstr>
      <vt:lpstr>Категории ЭОР:</vt:lpstr>
      <vt:lpstr>Основным федеральным образовательным порталом является http://www.edu.ru </vt:lpstr>
      <vt:lpstr>    ЕДИНАЯ КОЛЛЕКЦИЯ ЦИФРОВЫХ ОБРАЗОВАТЕЛЬНЫХ РЕСУРСОВ</vt:lpstr>
      <vt:lpstr>Слайд 19</vt:lpstr>
      <vt:lpstr>Слайд 20</vt:lpstr>
      <vt:lpstr>Слайд 21</vt:lpstr>
      <vt:lpstr>Слайд 22</vt:lpstr>
      <vt:lpstr>Слайд 23</vt:lpstr>
      <vt:lpstr>Актуальность выбранной темы:</vt:lpstr>
      <vt:lpstr>  Цель:  </vt:lpstr>
      <vt:lpstr>  Принципы работы: </vt:lpstr>
      <vt:lpstr>  План по организации работы над единой методической темой педагогического коллектива</vt:lpstr>
      <vt:lpstr>Этапы работы:</vt:lpstr>
      <vt:lpstr>   Основной задачей методической службы в этом направлении является организация работы педагогического коллектива в едином творческом пространстве, объединенном общей целью работы над единой методической темой. </vt:lpstr>
      <vt:lpstr>2017-2018 учебный год</vt:lpstr>
      <vt:lpstr>2018-2019 учебный год</vt:lpstr>
      <vt:lpstr>2019-2020 учебный год</vt:lpstr>
      <vt:lpstr>2020-2021 учебный год</vt:lpstr>
      <vt:lpstr>2021-2022 учебный год</vt:lpstr>
      <vt:lpstr>Успехов  в  работе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Какие изменения вносит ЦОР в учебный процесс</dc:title>
  <dc:creator>методист</dc:creator>
  <cp:lastModifiedBy>user</cp:lastModifiedBy>
  <cp:revision>33</cp:revision>
  <dcterms:created xsi:type="dcterms:W3CDTF">2017-09-18T07:45:16Z</dcterms:created>
  <dcterms:modified xsi:type="dcterms:W3CDTF">2018-09-17T10:53:51Z</dcterms:modified>
</cp:coreProperties>
</file>