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74" r:id="rId4"/>
    <p:sldId id="258" r:id="rId5"/>
    <p:sldId id="259" r:id="rId6"/>
    <p:sldId id="260" r:id="rId7"/>
    <p:sldId id="261" r:id="rId8"/>
    <p:sldId id="278" r:id="rId9"/>
    <p:sldId id="279" r:id="rId10"/>
    <p:sldId id="262" r:id="rId11"/>
    <p:sldId id="263" r:id="rId12"/>
    <p:sldId id="280" r:id="rId13"/>
    <p:sldId id="281" r:id="rId14"/>
    <p:sldId id="282" r:id="rId15"/>
    <p:sldId id="283" r:id="rId16"/>
    <p:sldId id="284" r:id="rId17"/>
    <p:sldId id="285" r:id="rId18"/>
    <p:sldId id="286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7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27.09.2018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27.09.2018</a:t>
            </a:fld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27.09.2018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27.09.2018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27.09.2018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5214974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«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Нормативно-методическое обеспечение образовательного процесса в рамках ФГОС 3 СПО и нового общеобразовательного стандарта 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07157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Тип урока: урок повторения, систематизации и обобщения знаний, закрепления умений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643470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повторительно-обобщающий урок;</a:t>
            </a:r>
          </a:p>
          <a:p>
            <a:r>
              <a:rPr lang="ru-RU" dirty="0" smtClean="0"/>
              <a:t>диспут;</a:t>
            </a:r>
          </a:p>
          <a:p>
            <a:r>
              <a:rPr lang="ru-RU" dirty="0" smtClean="0"/>
              <a:t>игра (КВН, Счастливый случай, Поле чудес, конкурс, викторина);</a:t>
            </a:r>
          </a:p>
          <a:p>
            <a:r>
              <a:rPr lang="ru-RU" dirty="0" smtClean="0"/>
              <a:t>театрализованный урок (урок-суд);</a:t>
            </a:r>
          </a:p>
          <a:p>
            <a:r>
              <a:rPr lang="ru-RU" dirty="0" smtClean="0"/>
              <a:t>урок-совершенствование;</a:t>
            </a:r>
          </a:p>
          <a:p>
            <a:r>
              <a:rPr lang="ru-RU" dirty="0" smtClean="0"/>
              <a:t>заключительная конференция;</a:t>
            </a:r>
          </a:p>
          <a:p>
            <a:r>
              <a:rPr lang="ru-RU" dirty="0" smtClean="0"/>
              <a:t>заключительная экскурсия;</a:t>
            </a:r>
          </a:p>
          <a:p>
            <a:r>
              <a:rPr lang="ru-RU" dirty="0" smtClean="0"/>
              <a:t>урок-консультация;</a:t>
            </a:r>
          </a:p>
          <a:p>
            <a:r>
              <a:rPr lang="ru-RU" dirty="0" smtClean="0"/>
              <a:t>урок-анализ контрольных работ;</a:t>
            </a:r>
          </a:p>
          <a:p>
            <a:r>
              <a:rPr lang="ru-RU" dirty="0" smtClean="0"/>
              <a:t>обзорная лекция;</a:t>
            </a:r>
          </a:p>
          <a:p>
            <a:r>
              <a:rPr lang="ru-RU" dirty="0" smtClean="0"/>
              <a:t>обзорная конференция;</a:t>
            </a:r>
          </a:p>
          <a:p>
            <a:r>
              <a:rPr lang="ru-RU" dirty="0" smtClean="0"/>
              <a:t>урок-беседа.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8905" y="428605"/>
            <a:ext cx="8229600" cy="85725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Структура урока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428736"/>
            <a:ext cx="7643866" cy="435771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dirty="0" smtClean="0"/>
              <a:t>	Организационного этапа, постановки цели, оперирования знаниями и способами деятельности в стандартных и нестандартных ситуациях, подведения итогов и формулирования выводов, определения и разъяснения домашнего задания.</a:t>
            </a:r>
            <a:endParaRPr lang="ru-RU" sz="3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dirty="0" smtClean="0"/>
              <a:t>более глубокое усвоение знаний, высокий уровень обобщения, систематизации.</a:t>
            </a:r>
          </a:p>
          <a:p>
            <a:r>
              <a:rPr lang="ru-RU" sz="3200" dirty="0" smtClean="0"/>
              <a:t>Такие уроки проводятся при изучении крупных тем программы или в конце учебной четверти, года. К ним можно отнести итоговые уроки.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92869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Задачи: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401080" cy="5002924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образовательные: выявить качество и уровень овладения знаниями и умениями, полученными на предыдущих уроках по теме :, обобщить материал как систему знаний.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воспитательные: воспитывать общую культуру, эстетическое восприятие окружающего; создать условия для реальной самооценки учащихся, реализации его как личности.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развивающие: развивать пространственное мышление, умение классифицировать, выявлять связи, формулировать выводы; развивать коммуникативные навыки при работе в группах, развивать познавательный интерес; развивать умение объяснять особенности:, закономерности:, анализировать:, сопоставлять:, сравнивать: и т.д.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114300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Тип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урока: урок контроля и проверки знаний и умений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502858"/>
          </a:xfrm>
        </p:spPr>
        <p:txBody>
          <a:bodyPr/>
          <a:lstStyle/>
          <a:p>
            <a:r>
              <a:rPr lang="ru-RU" sz="3200" dirty="0" smtClean="0"/>
              <a:t>урок-зачет;</a:t>
            </a:r>
          </a:p>
          <a:p>
            <a:r>
              <a:rPr lang="ru-RU" sz="3200" dirty="0" smtClean="0"/>
              <a:t>викторина;</a:t>
            </a:r>
          </a:p>
          <a:p>
            <a:r>
              <a:rPr lang="ru-RU" sz="3200" dirty="0" smtClean="0"/>
              <a:t>конкурсы;</a:t>
            </a:r>
          </a:p>
          <a:p>
            <a:r>
              <a:rPr lang="ru-RU" sz="3200" dirty="0" smtClean="0"/>
              <a:t>смотр знаний;</a:t>
            </a:r>
          </a:p>
          <a:p>
            <a:r>
              <a:rPr lang="ru-RU" sz="3200" dirty="0" smtClean="0"/>
              <a:t>защита творческих работ, проектов;</a:t>
            </a:r>
          </a:p>
          <a:p>
            <a:r>
              <a:rPr lang="ru-RU" sz="3200" dirty="0" smtClean="0"/>
              <a:t>творческий отчет;</a:t>
            </a:r>
          </a:p>
          <a:p>
            <a:r>
              <a:rPr lang="ru-RU" sz="3200" dirty="0" smtClean="0"/>
              <a:t>контрольная работа;</a:t>
            </a:r>
          </a:p>
          <a:p>
            <a:r>
              <a:rPr lang="ru-RU" sz="3200" dirty="0" smtClean="0"/>
              <a:t>собеседование.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Цель урока контроля знаний и умений 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осуществить контроль обучения, продолжить систематизацию знаний, выявить уровень усвоения материала, сформированности умений и навыков.</a:t>
            </a:r>
            <a:endParaRPr lang="ru-RU" sz="36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71438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/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Задачи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285860"/>
            <a:ext cx="8329642" cy="5572140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образовательные: выявить качество и уровень овладения знаниями и умениями, полученными на уроках темы:, обобщить материал, как систему знаний, проверить способность к творческому мышлению и самостоятельной деятельности, закрепить умение работать с тестовыми заданиями.</a:t>
            </a:r>
          </a:p>
          <a:p>
            <a:r>
              <a:rPr lang="ru-RU" dirty="0" smtClean="0"/>
              <a:t>воспитательные: способствовать формированию ответственного отношения к учению, готовности и мобилизации усилий на безошибочное выполнение заданий, проявить наибольшую активность в их выполнении; воспитать культуру учебного труда, навыков самообразования, экономного расходования времени.</a:t>
            </a:r>
          </a:p>
          <a:p>
            <a:r>
              <a:rPr lang="ru-RU" dirty="0" smtClean="0"/>
              <a:t>развивающие: развить логическое мышление, память, способность к анализу и синтезу; формировать навыки самоконтроля, навыки работы в коллективе (при использовании коллективной работы).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00013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Тип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урока: комбинированный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урок </a:t>
            </a:r>
            <a:r>
              <a:rPr lang="ru-RU" sz="31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(технология традиционного обучения)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931486"/>
          </a:xfrm>
        </p:spPr>
        <p:txBody>
          <a:bodyPr>
            <a:normAutofit lnSpcReduction="10000"/>
          </a:bodyPr>
          <a:lstStyle/>
          <a:p>
            <a:r>
              <a:rPr lang="ru-RU" sz="3200" dirty="0" smtClean="0"/>
              <a:t>Комбинированный урок строится на совокупности логически не обусловленных звеньев учебного процесса. В этом его особенность. На этом уроке могут сочетаться контроль, формирование знаний, закрепление и совершенствование знаний, формирование умений и навыков, подведение результатов обучения, определение домашнего задания.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85725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Особенности комбинированного урока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571612"/>
            <a:ext cx="8643998" cy="5143536"/>
          </a:xfrm>
        </p:spPr>
        <p:txBody>
          <a:bodyPr>
            <a:normAutofit/>
          </a:bodyPr>
          <a:lstStyle/>
          <a:p>
            <a:r>
              <a:rPr lang="ru-RU" dirty="0" smtClean="0"/>
              <a:t>как правило, на комбинированном уроке предусмотрен небольшой объем нового материала, много времени отводится на повторение, контроль. </a:t>
            </a:r>
          </a:p>
          <a:p>
            <a:r>
              <a:rPr lang="ru-RU" dirty="0" smtClean="0"/>
              <a:t>Изучение материала небольшими блоками не ведет к формированию системы знаний, слабо развивает умение выделять главное, свертывать и развертывать знания. Процесс осознанного, глубокого усвоения материала замедляется. </a:t>
            </a:r>
            <a:r>
              <a:rPr lang="ru-RU" dirty="0" smtClean="0"/>
              <a:t>Т</a:t>
            </a:r>
            <a:r>
              <a:rPr lang="ru-RU" dirty="0" smtClean="0"/>
              <a:t>акая </a:t>
            </a:r>
            <a:r>
              <a:rPr lang="ru-RU" dirty="0" smtClean="0"/>
              <a:t>структура уроков тормозит организацию продуктивной учебной деятельности учащихся.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4000512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преподавателей, реализующих ФГОС СПО 3 </a:t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2018-2019 учебный год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714356"/>
            <a:ext cx="8572560" cy="5929354"/>
          </a:xfrm>
        </p:spPr>
        <p:txBody>
          <a:bodyPr>
            <a:normAutofit/>
          </a:bodyPr>
          <a:lstStyle/>
          <a:p>
            <a:pPr algn="ctr"/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Современные требования к уроку построены таким образом, что главным условием эффективного обучения становится не сам процесс передачи знаний от учителя к ученику, а обучение детей приемам самоконтроля и самообучения. </a:t>
            </a:r>
            <a:b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 есть, современный педагог учит детей не науке, а учит УЧИТЬСЯ</a:t>
            </a:r>
            <a:r>
              <a:rPr lang="ru-RU" sz="3600" i="1" dirty="0" smtClean="0">
                <a:solidFill>
                  <a:schemeClr val="tx1"/>
                </a:solidFill>
              </a:rPr>
              <a:t>.</a:t>
            </a:r>
            <a:r>
              <a:rPr lang="ru-RU" sz="3600" i="1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00013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Требования к современному уроку по ФГОС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928802"/>
            <a:ext cx="8715436" cy="4714908"/>
          </a:xfrm>
        </p:spPr>
        <p:txBody>
          <a:bodyPr>
            <a:normAutofit lnSpcReduction="10000"/>
          </a:bodyPr>
          <a:lstStyle/>
          <a:p>
            <a:pPr lvl="0"/>
            <a:r>
              <a:rPr lang="ru-RU" dirty="0" smtClean="0"/>
              <a:t>Урок обязан иметь личностно-ориентированный, индивидуальный характер.</a:t>
            </a:r>
          </a:p>
          <a:p>
            <a:pPr lvl="0"/>
            <a:r>
              <a:rPr lang="ru-RU" dirty="0" smtClean="0"/>
              <a:t>В приоритете самостоятельная работа учеников, а не учителя.</a:t>
            </a:r>
          </a:p>
          <a:p>
            <a:pPr lvl="0"/>
            <a:r>
              <a:rPr lang="ru-RU" dirty="0" smtClean="0"/>
              <a:t>Осуществляется практический, деятельностный подход.</a:t>
            </a:r>
          </a:p>
          <a:p>
            <a:pPr lvl="0"/>
            <a:r>
              <a:rPr lang="ru-RU" dirty="0" smtClean="0"/>
              <a:t>Каждый урок направлен на развитие ОК и ПК.</a:t>
            </a:r>
          </a:p>
          <a:p>
            <a:pPr lvl="0"/>
            <a:r>
              <a:rPr lang="ru-RU" dirty="0" smtClean="0"/>
              <a:t>Авторитарный стиль общения между учеником и учителем уходит в прошлое. Теперь задача учителя — помогать в освоении новых знаний и направлять учебный процесс.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8572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5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Типы уроков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002924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урок формирования новых знаний</a:t>
            </a:r>
          </a:p>
          <a:p>
            <a:r>
              <a:rPr lang="ru-RU" sz="3200" dirty="0" smtClean="0"/>
              <a:t>урок совершенствования и закрепления знаний</a:t>
            </a:r>
          </a:p>
          <a:p>
            <a:r>
              <a:rPr lang="ru-RU" sz="3200" dirty="0" smtClean="0"/>
              <a:t>урок повторения, систематизации и обобщения знаний, закрепления умений</a:t>
            </a:r>
          </a:p>
          <a:p>
            <a:r>
              <a:rPr lang="ru-RU" sz="3200" dirty="0" smtClean="0"/>
              <a:t>урок контроля и проверки знаний и умений</a:t>
            </a:r>
          </a:p>
          <a:p>
            <a:r>
              <a:rPr lang="ru-RU" sz="3200" dirty="0" smtClean="0"/>
              <a:t>комбинированный урок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28588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урок формирования новых знаний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002924"/>
          </a:xfrm>
        </p:spPr>
        <p:txBody>
          <a:bodyPr/>
          <a:lstStyle/>
          <a:p>
            <a:r>
              <a:rPr lang="ru-RU" dirty="0" smtClean="0"/>
              <a:t>урок-лекция;</a:t>
            </a:r>
          </a:p>
          <a:p>
            <a:r>
              <a:rPr lang="ru-RU" dirty="0" smtClean="0"/>
              <a:t>урок-путешествие;</a:t>
            </a:r>
          </a:p>
          <a:p>
            <a:r>
              <a:rPr lang="ru-RU" dirty="0" smtClean="0"/>
              <a:t>урок-экспедиция;</a:t>
            </a:r>
          </a:p>
          <a:p>
            <a:r>
              <a:rPr lang="ru-RU" dirty="0" smtClean="0"/>
              <a:t>урок-исследование;</a:t>
            </a:r>
          </a:p>
          <a:p>
            <a:r>
              <a:rPr lang="ru-RU" dirty="0" smtClean="0"/>
              <a:t>урок-инсценировка;</a:t>
            </a:r>
          </a:p>
          <a:p>
            <a:r>
              <a:rPr lang="ru-RU" dirty="0" smtClean="0"/>
              <a:t>учебная конференция;</a:t>
            </a:r>
          </a:p>
          <a:p>
            <a:r>
              <a:rPr lang="ru-RU" dirty="0" smtClean="0"/>
              <a:t>урок-экскурсия;</a:t>
            </a:r>
          </a:p>
          <a:p>
            <a:r>
              <a:rPr lang="ru-RU" dirty="0" smtClean="0"/>
              <a:t>мультимедиа- урок;</a:t>
            </a:r>
          </a:p>
          <a:p>
            <a:r>
              <a:rPr lang="ru-RU" dirty="0" smtClean="0"/>
              <a:t>проблемный урок.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21444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Структура урока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714488"/>
            <a:ext cx="8715436" cy="50006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sz="3200" dirty="0" smtClean="0"/>
              <a:t>организационный</a:t>
            </a:r>
            <a:r>
              <a:rPr lang="ru-RU" sz="3200" dirty="0" smtClean="0"/>
              <a:t>, постановки цели, актуализации знаний, введения знаний, обобщения первичного закрепления и систематизации знаний, подведения итогов обучения, определения домашнего задания и инструктажа по его выполнению.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Цель урока формирования знаний 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sz="3600" dirty="0" smtClean="0"/>
              <a:t>организация </a:t>
            </a:r>
            <a:r>
              <a:rPr lang="ru-RU" sz="3600" dirty="0" smtClean="0"/>
              <a:t>работы по усвоению ими понятий, научных фактов, предусмотренных учебной программой.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Задачи: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smtClean="0"/>
              <a:t>образовательные</a:t>
            </a:r>
            <a:r>
              <a:rPr lang="ru-RU" dirty="0" smtClean="0"/>
              <a:t>: познакомить; дать представление; научить чтению и анализу карт, схем; активизировать познавательную активность; раскрыть типичные черты и.т.д.</a:t>
            </a:r>
          </a:p>
          <a:p>
            <a:r>
              <a:rPr lang="ru-RU" b="1" dirty="0" smtClean="0"/>
              <a:t>воспитательные: </a:t>
            </a:r>
            <a:r>
              <a:rPr lang="ru-RU" dirty="0" smtClean="0"/>
              <a:t>воспитание чувства любви к Родине; гордости за свой край; формирование экологической культуры; эстетическое воспитание и т.д.</a:t>
            </a:r>
          </a:p>
          <a:p>
            <a:r>
              <a:rPr lang="ru-RU" b="1" dirty="0" smtClean="0"/>
              <a:t>развивающие: </a:t>
            </a:r>
            <a:r>
              <a:rPr lang="ru-RU" dirty="0" smtClean="0"/>
              <a:t>продолжить развитие умения анализировать, сопоставлять, сравнивать, выделять главное, устанавливать причинно-следственные связи; приводить примеры, формировать умения работы с литературой, картами, таблицами, схемами и т.д.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118</TotalTime>
  <Words>660</Words>
  <PresentationFormat>Экран (4:3)</PresentationFormat>
  <Paragraphs>75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Городская</vt:lpstr>
      <vt:lpstr>«Нормативно-методическое обеспечение образовательного процесса в рамках ФГОС 3 СПО и нового общеобразовательного стандарта » </vt:lpstr>
      <vt:lpstr>Для преподавателей, реализующих ФГОС СПО 3  2018-2019 учебный год</vt:lpstr>
      <vt:lpstr>Современные требования к уроку построены таким образом, что главным условием эффективного обучения становится не сам процесс передачи знаний от учителя к ученику, а обучение детей приемам самоконтроля и самообучения.  То есть, современный педагог учит детей не науке, а учит УЧИТЬСЯ.  </vt:lpstr>
      <vt:lpstr> Требования к современному уроку по ФГОС </vt:lpstr>
      <vt:lpstr>Типы уроков  </vt:lpstr>
      <vt:lpstr> урок формирования новых знаний  </vt:lpstr>
      <vt:lpstr> Структура урока  </vt:lpstr>
      <vt:lpstr>Цель урока формирования знаний </vt:lpstr>
      <vt:lpstr>Задачи: </vt:lpstr>
      <vt:lpstr>  Тип урока: урок повторения, систематизации и обобщения знаний, закрепления умений  </vt:lpstr>
      <vt:lpstr> Структура урока </vt:lpstr>
      <vt:lpstr>Цель </vt:lpstr>
      <vt:lpstr>Задачи: </vt:lpstr>
      <vt:lpstr> Тип урока: урок контроля и проверки знаний и умений </vt:lpstr>
      <vt:lpstr>Цель урока контроля знаний и умений </vt:lpstr>
      <vt:lpstr> Задачи: </vt:lpstr>
      <vt:lpstr> Тип урока: комбинированный урок (технология традиционного обучения) </vt:lpstr>
      <vt:lpstr>Особенности комбинированного урока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«Нормативно-методическое обеспечение образовательного процесса в рамках ФГОС 3 СПО и нового общеобразовательного стандарта » </dc:title>
  <dc:creator>методист</dc:creator>
  <cp:lastModifiedBy>user</cp:lastModifiedBy>
  <cp:revision>14</cp:revision>
  <dcterms:created xsi:type="dcterms:W3CDTF">2018-09-27T07:44:45Z</dcterms:created>
  <dcterms:modified xsi:type="dcterms:W3CDTF">2018-09-27T10:46:01Z</dcterms:modified>
</cp:coreProperties>
</file>